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5" r:id="rId4"/>
    <p:sldMasterId id="2147483873" r:id="rId5"/>
    <p:sldMasterId id="2147483886" r:id="rId6"/>
  </p:sldMasterIdLst>
  <p:notesMasterIdLst>
    <p:notesMasterId r:id="rId44"/>
  </p:notesMasterIdLst>
  <p:handoutMasterIdLst>
    <p:handoutMasterId r:id="rId45"/>
  </p:handoutMasterIdLst>
  <p:sldIdLst>
    <p:sldId id="278" r:id="rId7"/>
    <p:sldId id="277" r:id="rId8"/>
    <p:sldId id="256" r:id="rId9"/>
    <p:sldId id="265" r:id="rId10"/>
    <p:sldId id="297" r:id="rId11"/>
    <p:sldId id="279" r:id="rId12"/>
    <p:sldId id="313" r:id="rId13"/>
    <p:sldId id="281" r:id="rId14"/>
    <p:sldId id="287" r:id="rId15"/>
    <p:sldId id="282" r:id="rId16"/>
    <p:sldId id="286" r:id="rId17"/>
    <p:sldId id="284" r:id="rId18"/>
    <p:sldId id="285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8" r:id="rId27"/>
    <p:sldId id="299" r:id="rId28"/>
    <p:sldId id="301" r:id="rId29"/>
    <p:sldId id="302" r:id="rId30"/>
    <p:sldId id="300" r:id="rId31"/>
    <p:sldId id="295" r:id="rId32"/>
    <p:sldId id="303" r:id="rId33"/>
    <p:sldId id="304" r:id="rId34"/>
    <p:sldId id="305" r:id="rId35"/>
    <p:sldId id="296" r:id="rId36"/>
    <p:sldId id="306" r:id="rId37"/>
    <p:sldId id="307" r:id="rId38"/>
    <p:sldId id="308" r:id="rId39"/>
    <p:sldId id="309" r:id="rId40"/>
    <p:sldId id="311" r:id="rId41"/>
    <p:sldId id="312" r:id="rId42"/>
    <p:sldId id="31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8/10/2018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8/10/2018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B8E20-7992-422C-9690-A7D0E30B661D}"/>
              </a:ext>
            </a:extLst>
          </p:cNvPr>
          <p:cNvSpPr/>
          <p:nvPr userDrawn="1"/>
        </p:nvSpPr>
        <p:spPr bwMode="gray">
          <a:xfrm>
            <a:off x="0" y="3276600"/>
            <a:ext cx="12188952" cy="2729346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5523AF-D2F9-4697-A9A1-801D52AA5E30}"/>
              </a:ext>
            </a:extLst>
          </p:cNvPr>
          <p:cNvSpPr/>
          <p:nvPr userDrawn="1"/>
        </p:nvSpPr>
        <p:spPr bwMode="black">
          <a:xfrm>
            <a:off x="0" y="3581399"/>
            <a:ext cx="12188952" cy="213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F50DA91-AEDE-45E2-9396-AA1AC743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24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D60B90-B6BF-4EC9-BCF8-C36FC823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9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CDCC5D-5D2C-4B6B-A3CC-B87DAEF1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09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C6A552-21CB-4CD3-9D05-3477A923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9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041D9D-07D3-440C-9B4E-6528B398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910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435AFD5-B786-46DB-81EA-E6C13140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55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97FF6593-3A16-42FA-8316-0495B962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09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108A00C-C071-4256-8D0F-067BFC95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76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3B83ADD-302D-4195-A051-DA7B0932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78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0D9D6DA-72A1-4F77-8E7A-2B142061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1F94-3CBF-4D3C-A107-49D94D2C4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DDEE5-DA70-495D-B5C9-C87441269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C61E-10FD-4F91-B8FE-B17236C6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69417-A069-4868-80EB-E5828CA4F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0B348-A63B-4FC6-AD0C-B5ED004F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759D12-DFE1-49FA-B324-A97309F5AEAD}"/>
              </a:ext>
            </a:extLst>
          </p:cNvPr>
          <p:cNvSpPr/>
          <p:nvPr userDrawn="1"/>
        </p:nvSpPr>
        <p:spPr bwMode="gray">
          <a:xfrm>
            <a:off x="0" y="3276600"/>
            <a:ext cx="12188952" cy="2729346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E3C1FB-DADB-49F3-AB21-80551728867D}"/>
              </a:ext>
            </a:extLst>
          </p:cNvPr>
          <p:cNvSpPr/>
          <p:nvPr userDrawn="1"/>
        </p:nvSpPr>
        <p:spPr bwMode="black">
          <a:xfrm>
            <a:off x="0" y="3581399"/>
            <a:ext cx="12188952" cy="213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70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0B4F1CD-118D-41BF-9872-602C976D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5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F3BF-F31D-44B4-B117-099FE947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1F026-022C-4DEB-86A4-61416B4C1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B5892-6D08-4700-94F9-4E3D602FE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CA7A5-940D-42EA-8F3F-CB3A7CA97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9FB2E-2F11-406F-A5D0-C28C98FA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72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83FF5-6825-4AA7-957B-D57B743A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0B4AB-818A-49BB-8689-EFB8542EA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F7C0-B8EF-4F92-91CA-1665029B5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CC968-208D-447D-9238-60D3400B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A1CA7-91E3-42D3-9383-4D22E3539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54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1CD7-8039-4CA0-80FD-1AAE3A7CC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6105B-9EB7-4551-8A18-73CF58A8C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2FC5F-CE20-4B5F-BA4C-9C4AA510D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297EC-957B-462B-9785-27D2900D0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9AE5C-37CE-4BC4-B160-ACC031EC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84986-E739-4573-9E07-45B19B90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14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DA33-8B86-48A2-889C-BA1B84EA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552FD-CA31-4984-8502-711BDD8B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E6510-7D6C-43B4-90C0-9DF37B5A3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1CDD1-2782-4D97-994F-0E99C384D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FA03AD-A4B3-4DD5-8BD3-50A661656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E17537-B1E4-4E22-98A2-C2FB41AC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2B3F7E-E97D-4E59-9E67-5754DFCC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61C1B4-26DA-4563-924A-031A246B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85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2F8A-0E1A-4709-BDDC-15F1A689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98320-78A1-400A-9F30-8E87AB50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9D25DE-8C0E-4AB1-B771-A61F8C2F9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C3D20-525F-4618-9092-C700645C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2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7D93F-DCFC-4F6E-8D1D-8B0C110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80B46-BF06-485C-A712-90329812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8160D-9772-4AE4-AE8E-97FD7F22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34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53DE-772A-4566-8FFB-679C291CC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227C-F290-4283-AE5D-A53D504BD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9B7DB-1B92-4F90-AB30-2D18A756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EDBF8-F3F7-4046-B4C3-A4811E63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0804E-700D-4899-A040-565ECC0B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7747B-ED37-43BA-B804-A440B10B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7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31855-BD4B-451A-AB13-A89E5D2B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0965A-764A-4F08-83D6-CCA22ABE6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58C19-5D97-4A62-805E-14C7215A2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F03D0-76E1-4DFC-9FD9-6B9C0A31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AFB94-DD2A-47C5-AE87-302768A6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4CDF6-C9F6-494D-B5BE-A1D6DCB5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2F7F06-5D01-4A2C-8456-AFC19232384F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6850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D2D61-9AD6-482F-B475-CC5586C7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33B08-A15D-4EB4-B6B3-58CC770E2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F1090-75FB-424F-9DAD-27C99928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E52CF-6FD7-4F17-A9F4-6755EAF3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D8781-25F1-4FFA-A58E-D3E9CBCB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55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01FF74-86A4-4D6E-9EBA-F85EA9B55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D8954-0129-4A0C-AAE3-F819DA172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F8DD3-7A9E-47AF-B1B0-CA261A3D9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F87AD-345C-4F93-9EDC-C55C02B1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52442-7745-41C1-BB3F-81F620AC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9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C7B187B-F8EB-4253-B784-D834E9FB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496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D60B90-B6BF-4EC9-BCF8-C36FC823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14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2BA4435-B589-4AE9-9A19-53526B1D4E7C}"/>
              </a:ext>
            </a:extLst>
          </p:cNvPr>
          <p:cNvSpPr/>
          <p:nvPr userDrawn="1"/>
        </p:nvSpPr>
        <p:spPr bwMode="gray">
          <a:xfrm>
            <a:off x="0" y="3276600"/>
            <a:ext cx="12188952" cy="2729346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ADD5BE-3468-42B1-9ACF-A545EC4AB30A}"/>
              </a:ext>
            </a:extLst>
          </p:cNvPr>
          <p:cNvSpPr/>
          <p:nvPr userDrawn="1"/>
        </p:nvSpPr>
        <p:spPr bwMode="black">
          <a:xfrm>
            <a:off x="0" y="3581399"/>
            <a:ext cx="12188952" cy="2133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918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378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481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52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58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504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97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18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916A2B7-1D82-4895-8059-D47449A288B2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429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D8E2035-B75A-4943-9D7B-A301CD154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936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500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46538"/>
      </p:ext>
    </p:extLst>
  </p:cSld>
  <p:clrMapOvr>
    <a:masterClrMapping/>
  </p:clrMapOvr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778578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84534"/>
      </p:ext>
    </p:extLst>
  </p:cSld>
  <p:clrMapOvr>
    <a:masterClrMapping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996614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39430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740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64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D2B6E60-651C-468C-81CF-D035B701D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45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F44DC1-7A31-470B-9C87-2FFB6C18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74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4E2514-0D92-41FF-AFAD-14B94445D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8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F0138E-A591-4235-8193-B6033B4F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80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834D9A5-ABD8-4985-A98F-3F9BE7684EF0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0733454-2FDE-447A-8D41-E1055C4F7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70465" y="3592933"/>
            <a:ext cx="4808537" cy="518271"/>
          </a:xfrm>
        </p:spPr>
        <p:txBody>
          <a:bodyPr/>
          <a:lstStyle>
            <a:lvl1pPr>
              <a:defRPr sz="1600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17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8815F1C-BF02-4B62-B4DF-F27DFE107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8370465" y="3592933"/>
            <a:ext cx="4808537" cy="518271"/>
          </a:xfrm>
          <a:prstGeom prst="rect">
            <a:avLst/>
          </a:prstGeom>
        </p:spPr>
        <p:txBody>
          <a:bodyPr/>
          <a:lstStyle>
            <a:lvl1pPr>
              <a:defRPr sz="1600" b="1" spc="300">
                <a:solidFill>
                  <a:schemeClr val="tx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4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656" r:id="rId18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6238E4-5BEA-4369-883F-C81E479E4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15C0D-4BB2-4E7C-92FE-6CF42E2C4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D941F-30BD-4C86-9AC0-61086AE50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4998B-70B0-4876-8793-9FA8E82488B1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B6FEF-B7C7-420F-9DD8-51A4E1098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826A9-8166-4FD8-A734-7A576DD99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7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@amaya30 | @FutureAda The Diana Initiative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76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hyperlink" Target="https://www.eeoc.gov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galvoice.org/sexual-harassment-at-work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tterbrave.org/allies/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Sexual-Harassment-Working-Women-Discrimination/dp/0300022999/ref=sr_1_1?ie=UTF8&amp;qid=1533862570&amp;sr=8-1&amp;keywords=sexual+harassment+of+working+women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amazon.com/Sexual-Harassment-Handbook-Gordon-Howard/dp/1564149129/ref=sr_1_1?s=books&amp;ie=UTF8&amp;qid=1533862868&amp;sr=1-1&amp;keywords=sexual+harassment+handbook" TargetMode="External"/><Relationship Id="rId12" Type="http://schemas.openxmlformats.org/officeDocument/2006/relationships/image" Target="../media/image4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hyperlink" Target="https://www.rainn.org/ThatsHarassment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leanin.org/sexual-harassment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maleallies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rebecca@futureada.org" TargetMode="External"/><Relationship Id="rId2" Type="http://schemas.openxmlformats.org/officeDocument/2006/relationships/hyperlink" Target="http://rebeccalong.tech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gif"/><Relationship Id="rId5" Type="http://schemas.openxmlformats.org/officeDocument/2006/relationships/hyperlink" Target="mailto:hello@futureada.org" TargetMode="External"/><Relationship Id="rId4" Type="http://schemas.openxmlformats.org/officeDocument/2006/relationships/hyperlink" Target="http://futureada.or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utureada.org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www.risklens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jpg"/><Relationship Id="rId4" Type="http://schemas.openxmlformats.org/officeDocument/2006/relationships/image" Target="../media/image3.pn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60E4-D723-473D-9E97-99FFD84EEE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SEXUAL HARASSMENT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84CF9-DE39-41DC-AAE1-53BC0E7E46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/>
              <a:t>your annual corporate training guide to sexually harassing your coworkers</a:t>
            </a:r>
          </a:p>
        </p:txBody>
      </p:sp>
    </p:spTree>
    <p:extLst>
      <p:ext uri="{BB962C8B-B14F-4D97-AF65-F5344CB8AC3E}">
        <p14:creationId xmlns:p14="http://schemas.microsoft.com/office/powerpoint/2010/main" val="213275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73BB-8792-4ABC-9EBB-88E7E03E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Laws prohibiting sexual harassment define sexual harassment as “unwanted” sexual behavior that affects an employee’s experience of the workplace in certain defined ways.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63E4A-1E90-4E8D-A9CA-26A2D223F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@amaya30 | @</a:t>
            </a:r>
            <a:r>
              <a:rPr lang="en-US" dirty="0" err="1"/>
              <a:t>FutureAda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181028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962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119388EF-16AD-4007-9187-44574DDDE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2F6BC-F3FF-4150-B819-DB57EC9A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Gender Discrimination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499B0BB-6CF4-4169-A017-72E278687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814559DA-E155-4929-880D-F82FEEA74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81617-EFF3-4CD9-8A4C-A9C782A2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11097885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i="0" kern="1200" dirty="0">
                <a:solidFill>
                  <a:schemeClr val="accent1"/>
                </a:solidFill>
              </a:rPr>
              <a:t>@amaya30 | @</a:t>
            </a:r>
            <a:r>
              <a:rPr lang="en-US" sz="1800" i="0" kern="1200" dirty="0" err="1">
                <a:solidFill>
                  <a:schemeClr val="accent1"/>
                </a:solidFill>
              </a:rPr>
              <a:t>FutureAda</a:t>
            </a:r>
            <a:r>
              <a:rPr lang="en-US" sz="1800" i="0" kern="1200" dirty="0">
                <a:solidFill>
                  <a:schemeClr val="accent1"/>
                </a:solidFill>
              </a:rPr>
              <a:t> | The Diana Initiative 2018</a:t>
            </a:r>
          </a:p>
        </p:txBody>
      </p:sp>
      <p:pic>
        <p:nvPicPr>
          <p:cNvPr id="7" name="Content Placeholder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599D63B-0D8F-4418-A7E3-574C2181D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2" r="1" b="1"/>
          <a:stretch/>
        </p:blipFill>
        <p:spPr>
          <a:xfrm>
            <a:off x="609600" y="2548281"/>
            <a:ext cx="5201423" cy="3662018"/>
          </a:xfrm>
          <a:prstGeom prst="rect">
            <a:avLst/>
          </a:prstGeom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E8599-EBF6-489C-BF4F-4D212F4A8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80008" y="2396021"/>
            <a:ext cx="5907191" cy="3810950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 sz="2400" dirty="0"/>
              <a:t>Using derogatory language toward women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sz="2400" dirty="0"/>
              <a:t>Joking during performance evaluations of women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sz="2400" dirty="0"/>
              <a:t>Having women take minutes at meetings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 sz="2400" dirty="0"/>
              <a:t>Using women as surrogate wives to serve coffee, by personal gifts, organize parties, and take lunch orders</a:t>
            </a:r>
          </a:p>
        </p:txBody>
      </p:sp>
    </p:spTree>
    <p:extLst>
      <p:ext uri="{BB962C8B-B14F-4D97-AF65-F5344CB8AC3E}">
        <p14:creationId xmlns:p14="http://schemas.microsoft.com/office/powerpoint/2010/main" val="73695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8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22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24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26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8" name="Rectangle 28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EF9E7C2-42E6-467F-920C-6E348411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6628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Gender Stereotyping</a:t>
            </a:r>
          </a:p>
        </p:txBody>
      </p:sp>
      <p:pic>
        <p:nvPicPr>
          <p:cNvPr id="14" name="Content Placeholder 13" descr="Two people sitting on a bench&#10;&#10;Description generated with very high confidence">
            <a:extLst>
              <a:ext uri="{FF2B5EF4-FFF2-40B4-BE49-F238E27FC236}">
                <a16:creationId xmlns:a16="http://schemas.microsoft.com/office/drawing/2014/main" id="{C5BFF575-5E14-4DC6-AD50-6E15D0B980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7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39" name="Rectangle 30">
            <a:extLst>
              <a:ext uri="{FF2B5EF4-FFF2-40B4-BE49-F238E27FC236}">
                <a16:creationId xmlns:a16="http://schemas.microsoft.com/office/drawing/2014/main" id="{7983E32D-6031-4B6D-99FC-8D0DB68DF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6157C0F-7C4A-409C-ACE8-67B3E2ACC8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787" y="1752600"/>
            <a:ext cx="5082761" cy="41148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800" dirty="0"/>
              <a:t>Having women employees concentrated in secretarial and assistant positions</a:t>
            </a:r>
          </a:p>
          <a:p>
            <a:r>
              <a:rPr lang="en-US" sz="2800" dirty="0"/>
              <a:t>Using female employees as lures for business dinners</a:t>
            </a:r>
          </a:p>
          <a:p>
            <a:r>
              <a:rPr lang="en-US" sz="2800" dirty="0"/>
              <a:t>Having few women in upper-management positions</a:t>
            </a:r>
          </a:p>
          <a:p>
            <a:endParaRPr lang="en-US" sz="2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7936C-B54B-468A-8F85-80F25A40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0668" y="6318660"/>
            <a:ext cx="5230485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0" kern="1200" dirty="0"/>
              <a:t>@amaya30 | @</a:t>
            </a:r>
            <a:r>
              <a:rPr lang="en-US" i="0" kern="1200" dirty="0" err="1"/>
              <a:t>FutureAda</a:t>
            </a:r>
            <a:r>
              <a:rPr lang="en-US" i="0" kern="1200" dirty="0"/>
              <a:t> </a:t>
            </a:r>
            <a:br>
              <a:rPr lang="en-US" i="0" kern="1200" dirty="0"/>
            </a:br>
            <a:r>
              <a:rPr lang="en-US" i="0" kern="1200" dirty="0"/>
              <a:t>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156302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A2D1CD-0A13-43EA-BE82-DF850BB13D0D}"/>
              </a:ext>
            </a:extLst>
          </p:cNvPr>
          <p:cNvSpPr/>
          <p:nvPr/>
        </p:nvSpPr>
        <p:spPr>
          <a:xfrm>
            <a:off x="838200" y="1853248"/>
            <a:ext cx="9212634" cy="401415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B4726-A806-495D-9F47-70444CA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is impacted?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88B3D-C21C-4BF8-910F-6A4263B39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Target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B278A-DE66-4561-B3E2-94814E3C4E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Male / Female</a:t>
            </a:r>
          </a:p>
          <a:p>
            <a:r>
              <a:rPr lang="en-US" sz="2400" dirty="0"/>
              <a:t>Black / White</a:t>
            </a:r>
          </a:p>
          <a:p>
            <a:r>
              <a:rPr lang="en-US" sz="2400" dirty="0"/>
              <a:t>Gay / Straight</a:t>
            </a:r>
          </a:p>
          <a:p>
            <a:r>
              <a:rPr lang="en-US" sz="2400" dirty="0"/>
              <a:t>Blue collar / White collar / Pink collar</a:t>
            </a:r>
          </a:p>
          <a:p>
            <a:r>
              <a:rPr lang="en-US" sz="2400" dirty="0"/>
              <a:t>Supervisor / Coworker / Executive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CC888-54F1-4321-AFB7-387A59315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200" dirty="0"/>
              <a:t>Harasser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BDB74-8630-42C9-9514-14FB05E000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Male / Female</a:t>
            </a:r>
          </a:p>
          <a:p>
            <a:r>
              <a:rPr lang="en-US" sz="2400" dirty="0"/>
              <a:t>Black / White</a:t>
            </a:r>
          </a:p>
          <a:p>
            <a:r>
              <a:rPr lang="en-US" sz="2400" dirty="0"/>
              <a:t>Gay / Straight</a:t>
            </a:r>
          </a:p>
          <a:p>
            <a:r>
              <a:rPr lang="en-US" sz="2400" dirty="0"/>
              <a:t>Blue collar / White collar / Pink collar</a:t>
            </a:r>
          </a:p>
          <a:p>
            <a:r>
              <a:rPr lang="en-US" sz="2400" dirty="0"/>
              <a:t>Supervisor / Coworker / Executive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0F6BAE-9D1E-4C92-A7A0-0A959BE2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@amaya30 | @</a:t>
            </a:r>
            <a:r>
              <a:rPr lang="en-US" dirty="0" err="1">
                <a:solidFill>
                  <a:schemeClr val="tx1"/>
                </a:solidFill>
              </a:rPr>
              <a:t>FutureAda</a:t>
            </a:r>
            <a:r>
              <a:rPr lang="en-US" dirty="0">
                <a:solidFill>
                  <a:schemeClr val="tx1"/>
                </a:solidFill>
              </a:rPr>
              <a:t> 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183071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7C5144-FC4D-461E-A3BC-F7CB0080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1" y="1450259"/>
            <a:ext cx="4076540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Remember!</a:t>
            </a:r>
          </a:p>
        </p:txBody>
      </p:sp>
      <p:pic>
        <p:nvPicPr>
          <p:cNvPr id="10" name="Picture 9" descr="A red white and black cat&#10;&#10;Description generated with high confidence">
            <a:extLst>
              <a:ext uri="{FF2B5EF4-FFF2-40B4-BE49-F238E27FC236}">
                <a16:creationId xmlns:a16="http://schemas.microsoft.com/office/drawing/2014/main" id="{A03D4B89-2B58-4802-8C6F-E4822185E75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129"/>
          <a:stretch/>
        </p:blipFill>
        <p:spPr>
          <a:xfrm>
            <a:off x="646532" y="1447799"/>
            <a:ext cx="6493910" cy="457200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63BFC2-4DB8-4115-84E8-28F6B0AB8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7601" y="2239347"/>
            <a:ext cx="4035669" cy="3810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2400" dirty="0"/>
              <a:t>If a comment or behavior makes you uncomfortable, it’s okay to bring up.</a:t>
            </a:r>
            <a:br>
              <a:rPr lang="en-US" sz="2400" dirty="0"/>
            </a:br>
            <a:endParaRPr lang="en-US" sz="2400" dirty="0"/>
          </a:p>
          <a:p>
            <a:pPr>
              <a:buFont typeface="Wingdings 3" charset="2"/>
              <a:buChar char=""/>
            </a:pPr>
            <a:r>
              <a:rPr lang="en-US" sz="2400" dirty="0"/>
              <a:t>Don’t listen to anyone who might say you are being “too sensitive.”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10681B84-3FC6-4E2E-AFED-B2F23A13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532" y="6242462"/>
            <a:ext cx="7897485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0" kern="1200" dirty="0">
                <a:latin typeface="+mn-lt"/>
                <a:ea typeface="+mn-ea"/>
                <a:cs typeface="+mn-cs"/>
              </a:rPr>
              <a:t>@amaya30 | @</a:t>
            </a:r>
            <a:r>
              <a:rPr lang="en-US" i="0" kern="1200" dirty="0" err="1">
                <a:latin typeface="+mn-lt"/>
                <a:ea typeface="+mn-ea"/>
                <a:cs typeface="+mn-cs"/>
              </a:rPr>
              <a:t>FutureAda</a:t>
            </a:r>
            <a:r>
              <a:rPr lang="en-US" i="0" kern="1200" dirty="0">
                <a:latin typeface="+mn-lt"/>
                <a:ea typeface="+mn-ea"/>
                <a:cs typeface="+mn-cs"/>
              </a:rPr>
              <a:t> | 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1480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D2470-1E87-409E-98A2-655837CE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CYA Before Anything Happens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0EA7-D921-494E-A4B4-B52FABFD9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5967" y="4588329"/>
            <a:ext cx="4158334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56AB5D-D5E6-4DDB-8B39-C0594DC1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056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BAFB39E6-FB97-4417-A77C-B8AAD4BC0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7CCB9413-9128-4AD1-B7B7-1F08158FF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289456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black dog lying on a bed&#10;&#10;Description generated with high confidence">
            <a:extLst>
              <a:ext uri="{FF2B5EF4-FFF2-40B4-BE49-F238E27FC236}">
                <a16:creationId xmlns:a16="http://schemas.microsoft.com/office/drawing/2014/main" id="{B1291FAD-DB41-4809-97B0-63181323D7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692884"/>
            <a:ext cx="5450557" cy="3471767"/>
          </a:xfrm>
          <a:prstGeom prst="rect">
            <a:avLst/>
          </a:prstGeom>
          <a:effectLst/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8451C83-0C7A-4103-B0E2-D96BB15F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532" y="6242462"/>
            <a:ext cx="7897485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0" kern="1200" dirty="0">
                <a:latin typeface="+mn-lt"/>
                <a:ea typeface="+mn-ea"/>
                <a:cs typeface="+mn-cs"/>
              </a:rPr>
              <a:t>@amaya30 | @</a:t>
            </a:r>
            <a:r>
              <a:rPr lang="en-US" i="0" kern="1200" dirty="0" err="1">
                <a:latin typeface="+mn-lt"/>
                <a:ea typeface="+mn-ea"/>
                <a:cs typeface="+mn-cs"/>
              </a:rPr>
              <a:t>FutureAda</a:t>
            </a:r>
            <a:br>
              <a:rPr lang="en-US" dirty="0">
                <a:latin typeface="+mn-lt"/>
                <a:cs typeface="+mn-cs"/>
              </a:rPr>
            </a:br>
            <a:r>
              <a:rPr lang="en-US" i="0" kern="1200" dirty="0">
                <a:latin typeface="+mn-lt"/>
                <a:ea typeface="+mn-ea"/>
                <a:cs typeface="+mn-cs"/>
              </a:rPr>
              <a:t>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21775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2E9D-9CDA-4E8B-B62A-C01F4FD1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/>
              <a:t>Educate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17C1E-0C8E-4B2D-B888-FC332C0D4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828800"/>
            <a:ext cx="4944151" cy="4395019"/>
          </a:xfrm>
        </p:spPr>
        <p:txBody>
          <a:bodyPr>
            <a:normAutofit/>
          </a:bodyPr>
          <a:lstStyle/>
          <a:p>
            <a:r>
              <a:rPr lang="en-US" dirty="0"/>
              <a:t>Know your rights as an employee</a:t>
            </a:r>
          </a:p>
          <a:p>
            <a:pPr lvl="1"/>
            <a:r>
              <a:rPr lang="en-US" dirty="0"/>
              <a:t>Right to not be discriminated against</a:t>
            </a:r>
          </a:p>
          <a:p>
            <a:pPr lvl="1"/>
            <a:r>
              <a:rPr lang="en-US" dirty="0"/>
              <a:t>Right to not be harassed</a:t>
            </a:r>
          </a:p>
          <a:p>
            <a:pPr lvl="1"/>
            <a:r>
              <a:rPr lang="en-US" dirty="0"/>
              <a:t>Right to decent and safe working conditions</a:t>
            </a:r>
          </a:p>
          <a:p>
            <a:r>
              <a:rPr lang="en-US" dirty="0"/>
              <a:t>Know the corporate policies</a:t>
            </a:r>
          </a:p>
          <a:p>
            <a:pPr lvl="1"/>
            <a:r>
              <a:rPr lang="en-US" dirty="0"/>
              <a:t>What does your employer define for harassment?</a:t>
            </a:r>
          </a:p>
          <a:p>
            <a:pPr lvl="1"/>
            <a:r>
              <a:rPr lang="en-US" dirty="0"/>
              <a:t>What is the reporting process for your company for problems?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A2B3E-E384-4D71-94D8-99824434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8449" y="6071418"/>
            <a:ext cx="5306685" cy="3048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@amaya30 | @</a:t>
            </a:r>
            <a:r>
              <a:rPr lang="en-US" sz="1800" dirty="0" err="1"/>
              <a:t>FutureAda</a:t>
            </a:r>
            <a:br>
              <a:rPr lang="en-US" sz="1800" dirty="0"/>
            </a:br>
            <a:r>
              <a:rPr lang="en-US" sz="1800" dirty="0"/>
              <a:t>The Diana Initiative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A68B8C-67C4-4784-9441-B95339A4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6DFB8680-9A26-4A4C-A832-04A775617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t sitting on a bookshelf&#10;&#10;Description generated with very high confidence">
            <a:extLst>
              <a:ext uri="{FF2B5EF4-FFF2-40B4-BE49-F238E27FC236}">
                <a16:creationId xmlns:a16="http://schemas.microsoft.com/office/drawing/2014/main" id="{312D30BF-A89B-405C-93C9-4CB3A8992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89" y="1988436"/>
            <a:ext cx="4163991" cy="2731578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8CDC55A-4A43-4322-8EAD-FDBBC0B61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69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7B3E-FFB0-4A1A-BDCE-69420CC69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798" y="1295400"/>
            <a:ext cx="7999315" cy="2323374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Daring to set boundaries is about having the courage to love ourselves, even when we risk disappointing others.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630C15-575C-44F6-9FD4-48D7A4F91A8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1934630" y="3680981"/>
            <a:ext cx="7279649" cy="342174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Rising Strong,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Brene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Brown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D3FA-9AD2-4A91-B8A2-B161A217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8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cat with its mouth open&#10;&#10;Description generated with high confidence">
            <a:extLst>
              <a:ext uri="{FF2B5EF4-FFF2-40B4-BE49-F238E27FC236}">
                <a16:creationId xmlns:a16="http://schemas.microsoft.com/office/drawing/2014/main" id="{45357666-0130-4B2D-B212-B4EB0324D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" r="2" b="2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093F8B-2974-4C79-A66A-773D322869F8}"/>
              </a:ext>
            </a:extLst>
          </p:cNvPr>
          <p:cNvSpPr txBox="1"/>
          <p:nvPr/>
        </p:nvSpPr>
        <p:spPr>
          <a:xfrm>
            <a:off x="5043646" y="1320864"/>
            <a:ext cx="5911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Document everything!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4373D1F-F95E-4890-A8E7-6F132E6858B1}"/>
              </a:ext>
            </a:extLst>
          </p:cNvPr>
          <p:cNvSpPr txBox="1">
            <a:spLocks/>
          </p:cNvSpPr>
          <p:nvPr/>
        </p:nvSpPr>
        <p:spPr>
          <a:xfrm>
            <a:off x="5043647" y="2239347"/>
            <a:ext cx="5167153" cy="381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Put complaints or problems in writing</a:t>
            </a:r>
          </a:p>
          <a:p>
            <a:r>
              <a:rPr lang="en-US" sz="2400" dirty="0"/>
              <a:t>Email is your friend!</a:t>
            </a:r>
          </a:p>
          <a:p>
            <a:r>
              <a:rPr lang="en-US" sz="2400" dirty="0"/>
              <a:t>Keep conversation history turned on</a:t>
            </a:r>
          </a:p>
          <a:p>
            <a:r>
              <a:rPr lang="en-US" sz="2400" dirty="0"/>
              <a:t>Screenshot things you can’t save in text form</a:t>
            </a:r>
          </a:p>
          <a:p>
            <a:r>
              <a:rPr lang="en-US" sz="2400" dirty="0"/>
              <a:t>Take notes during or immediately after a meeting</a:t>
            </a:r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C1C9809F-9DF5-4543-A8A5-B31783F39C9F}"/>
              </a:ext>
            </a:extLst>
          </p:cNvPr>
          <p:cNvSpPr txBox="1">
            <a:spLocks/>
          </p:cNvSpPr>
          <p:nvPr/>
        </p:nvSpPr>
        <p:spPr>
          <a:xfrm rot="5400000">
            <a:off x="8370465" y="3592933"/>
            <a:ext cx="4808537" cy="5182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b="1" kern="1200" spc="300">
                <a:solidFill>
                  <a:schemeClr val="tx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@amaya30 | @</a:t>
            </a:r>
            <a:r>
              <a:rPr lang="en-US" dirty="0" err="1"/>
              <a:t>FutureAda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7001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D1E811-F82C-4FC0-8611-6CFC73FD9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6183A-13DD-465B-9338-4D7F5D52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5BF20A1-7C3A-4BEC-BE35-8AA3E9F0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D3BD4A-EBCB-4B8A-BA9C-A6927EB6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83E078-4237-4FFA-8437-F7E6C799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DEDC12-69DE-40B2-9801-E7FFEC7C1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2309F573-C6DE-496C-9714-802977C261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2514"/>
          <a:stretch/>
        </p:blipFill>
        <p:spPr>
          <a:xfrm>
            <a:off x="635459" y="640080"/>
            <a:ext cx="5602986" cy="3602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8" descr="A person wearing a suit and tie talking on a cell phone&#10;&#10;Description generated with very high confidence">
            <a:extLst>
              <a:ext uri="{FF2B5EF4-FFF2-40B4-BE49-F238E27FC236}">
                <a16:creationId xmlns:a16="http://schemas.microsoft.com/office/drawing/2014/main" id="{DD9E0711-E030-40CA-8FA4-BBADD98F7F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r="2" b="2"/>
          <a:stretch/>
        </p:blipFill>
        <p:spPr>
          <a:xfrm>
            <a:off x="6389320" y="640080"/>
            <a:ext cx="3432201" cy="3602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3A0EE1-0E2B-4BFF-A08C-C6D5D09695E2}"/>
              </a:ext>
            </a:extLst>
          </p:cNvPr>
          <p:cNvSpPr txBox="1"/>
          <p:nvPr/>
        </p:nvSpPr>
        <p:spPr>
          <a:xfrm flipH="1">
            <a:off x="601901" y="4466253"/>
            <a:ext cx="9186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Whoops! Regular corporate training doesn’t work and isn’t enough to protect you…</a:t>
            </a:r>
          </a:p>
        </p:txBody>
      </p:sp>
    </p:spTree>
    <p:extLst>
      <p:ext uri="{BB962C8B-B14F-4D97-AF65-F5344CB8AC3E}">
        <p14:creationId xmlns:p14="http://schemas.microsoft.com/office/powerpoint/2010/main" val="328556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63DB-9998-4274-8F19-FDF9E9E09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Oh no!  Something happened.  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Now what?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91903-769C-4CF4-9131-940B7BD7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053" y="6138355"/>
            <a:ext cx="11438793" cy="347472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 sz="1800" b="1" i="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@amaya30 | @</a:t>
            </a:r>
            <a:r>
              <a:rPr lang="en-US" sz="1800" b="1" i="0" kern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FutureAda</a:t>
            </a:r>
            <a:r>
              <a:rPr lang="en-US" sz="1800" b="1" i="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| The Diana Initiative 2018</a:t>
            </a:r>
          </a:p>
        </p:txBody>
      </p:sp>
      <p:pic>
        <p:nvPicPr>
          <p:cNvPr id="6" name="Picture 5" descr="A cat that is looking at the camera&#10;&#10;Description generated with very high confidence">
            <a:extLst>
              <a:ext uri="{FF2B5EF4-FFF2-40B4-BE49-F238E27FC236}">
                <a16:creationId xmlns:a16="http://schemas.microsoft.com/office/drawing/2014/main" id="{59D2A6A3-2FF9-445A-A27F-8FA296C3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79" y="650563"/>
            <a:ext cx="5956743" cy="3997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95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97D7BDC-DBD2-4A7E-ADAD-CA3223E6B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9665"/>
            <a:ext cx="3292524" cy="3292524"/>
          </a:xfrm>
          <a:prstGeom prst="rect">
            <a:avLst/>
          </a:prstGeom>
        </p:spPr>
      </p:pic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 descr="A picture containing outdoor, sky, man, person&#10;&#10;Description generated with very high confidence">
            <a:extLst>
              <a:ext uri="{FF2B5EF4-FFF2-40B4-BE49-F238E27FC236}">
                <a16:creationId xmlns:a16="http://schemas.microsoft.com/office/drawing/2014/main" id="{54594FE6-497F-4F48-BC42-021098EC5B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1" b="17001"/>
          <a:stretch>
            <a:fillRect/>
          </a:stretch>
        </p:blipFill>
        <p:spPr>
          <a:xfrm>
            <a:off x="4886676" y="2150396"/>
            <a:ext cx="6184580" cy="25510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1BD25-5162-4764-8AF1-5B6E05A97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5615" y="6356350"/>
            <a:ext cx="9955617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Aft>
                <a:spcPts val="600"/>
              </a:spcAft>
            </a:pPr>
            <a:r>
              <a:rPr lang="en-US" sz="1800" b="1" i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@amaya30 | @</a:t>
            </a:r>
            <a:r>
              <a:rPr lang="en-US" sz="1800" b="1" i="0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FutureAda</a:t>
            </a:r>
            <a:r>
              <a:rPr lang="en-US" sz="1800" b="1" i="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| 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397374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C0B3136F-AEF3-4315-A9DF-3208BD696D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50" y="1123527"/>
            <a:ext cx="6693023" cy="4604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54B2D5-BA49-46CC-B4AE-0C49B5114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11875"/>
            <a:ext cx="12191995" cy="36512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@amaya30 | @</a:t>
            </a:r>
            <a:r>
              <a:rPr lang="en-US" sz="18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FutureAda</a:t>
            </a:r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| 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240998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994E61-8F47-41DB-929E-FFAC6620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Innocent Mistake?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991B03-089F-4BFE-9455-735E3B21F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371075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Some people are really just clueless</a:t>
            </a:r>
          </a:p>
          <a:p>
            <a:r>
              <a:rPr lang="en-US" sz="2400" dirty="0"/>
              <a:t>Good idea to assume the best of people</a:t>
            </a:r>
          </a:p>
          <a:p>
            <a:r>
              <a:rPr lang="en-US" sz="2400" dirty="0"/>
              <a:t>Talk to the person who crossed the line</a:t>
            </a:r>
          </a:p>
          <a:p>
            <a:r>
              <a:rPr lang="en-US" sz="2400" dirty="0"/>
              <a:t>We have an opportunity to help others learn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F212DC-3C79-454E-A58A-843742ACC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F532797E-167C-4660-8A7B-5786A0918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0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727130E7-CB93-4BAF-8570-2300BDF9C3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1246827"/>
            <a:ext cx="5614835" cy="4211126"/>
          </a:xfrm>
          <a:prstGeom prst="rect">
            <a:avLst/>
          </a:prstGeom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29882F8-31AB-4D8B-BAB5-BA1EEFD91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5B796-48B3-416C-A55C-6CF6B2B1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200" y="6553199"/>
            <a:ext cx="11631586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i="0" kern="1200" dirty="0"/>
              <a:t>@amaya30 | @</a:t>
            </a:r>
            <a:r>
              <a:rPr lang="en-US" sz="1800" i="0" kern="1200" dirty="0" err="1"/>
              <a:t>FutureAda</a:t>
            </a:r>
            <a:br>
              <a:rPr lang="en-US" sz="1800" dirty="0"/>
            </a:br>
            <a:r>
              <a:rPr lang="en-US" sz="1800" i="0" kern="1200" dirty="0"/>
              <a:t>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351603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59E445-83D7-4F7C-8B6B-79EDEFA5F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8C933ADC-698C-43FD-8E1C-7E168F102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60" y="643466"/>
            <a:ext cx="7188473" cy="557106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E43DD8-7DEF-4A83-A303-10947F34B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9A6FC845-216C-4994-86D2-C937C9AFE2AF}"/>
              </a:ext>
            </a:extLst>
          </p:cNvPr>
          <p:cNvSpPr txBox="1">
            <a:spLocks/>
          </p:cNvSpPr>
          <p:nvPr/>
        </p:nvSpPr>
        <p:spPr>
          <a:xfrm rot="5400000">
            <a:off x="8370465" y="3592933"/>
            <a:ext cx="4808537" cy="5182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b="1" kern="1200" spc="300">
                <a:solidFill>
                  <a:schemeClr val="tx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alpha val="60000"/>
                  </a:schemeClr>
                </a:solidFill>
              </a:rPr>
              <a:t>@amaya30 | @</a:t>
            </a:r>
            <a:r>
              <a:rPr lang="en-US" dirty="0" err="1">
                <a:solidFill>
                  <a:schemeClr val="accent1">
                    <a:alpha val="60000"/>
                  </a:schemeClr>
                </a:solidFill>
              </a:rPr>
              <a:t>FutureAda</a:t>
            </a:r>
            <a:r>
              <a:rPr lang="en-US" dirty="0">
                <a:solidFill>
                  <a:schemeClr val="accent1">
                    <a:alpha val="60000"/>
                  </a:schemeClr>
                </a:solidFill>
              </a:rPr>
              <a:t> 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15845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9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9" name="Picture 21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23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25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27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3" name="Rectangle 29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EEE77A-6E36-4A78-A008-A6E5B2C4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Some People are Actually Just A-Holes</a:t>
            </a:r>
          </a:p>
        </p:txBody>
      </p:sp>
      <p:sp>
        <p:nvSpPr>
          <p:cNvPr id="44" name="Rectangle 31">
            <a:extLst>
              <a:ext uri="{FF2B5EF4-FFF2-40B4-BE49-F238E27FC236}">
                <a16:creationId xmlns:a16="http://schemas.microsoft.com/office/drawing/2014/main" id="{A8A41FDE-DCFF-432F-BE1C-B36B647F6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D43B52-357F-436C-A03E-2B824559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10791497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@amaya30 | @</a:t>
            </a:r>
            <a:r>
              <a:rPr lang="en-US" sz="1800" i="0" kern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FutureAda</a:t>
            </a:r>
            <a:r>
              <a:rPr lang="en-US" sz="1800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 The Diana Initiative 2018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E33ECF8-A0E9-4CBA-B3EF-DF3C7D277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2" y="1668157"/>
            <a:ext cx="6275584" cy="35268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200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5CDD-9D0F-4117-B83C-91DEEC554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131" y="3962400"/>
            <a:ext cx="8825657" cy="1915647"/>
          </a:xfrm>
        </p:spPr>
        <p:txBody>
          <a:bodyPr/>
          <a:lstStyle/>
          <a:p>
            <a:r>
              <a:rPr lang="en-US" dirty="0"/>
              <a:t>Escalation time…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311A-0AF6-4172-88BD-03817C8B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@amaya30 | @</a:t>
            </a:r>
            <a:r>
              <a:rPr lang="en-US" dirty="0" err="1"/>
              <a:t>FutureAda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Diana Initiative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8EA1B-F062-4458-A702-8CEA45F21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17999"/>
            <a:ext cx="2152650" cy="381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041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0F8C-7029-403D-927E-D7A7EAF3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Escalation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E7598-46BF-4DD1-8E08-982613CB2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1200" y="1853248"/>
            <a:ext cx="4419600" cy="4395151"/>
          </a:xfrm>
        </p:spPr>
        <p:txBody>
          <a:bodyPr>
            <a:noAutofit/>
          </a:bodyPr>
          <a:lstStyle/>
          <a:p>
            <a:pPr fontAlgn="base"/>
            <a:r>
              <a:rPr lang="en-US" sz="2800" dirty="0"/>
              <a:t>Talk to management</a:t>
            </a:r>
          </a:p>
          <a:p>
            <a:pPr lvl="1" fontAlgn="base"/>
            <a:r>
              <a:rPr lang="en-US" sz="2400" dirty="0"/>
              <a:t>Only if it’s safe to do so!</a:t>
            </a:r>
          </a:p>
          <a:p>
            <a:pPr fontAlgn="base"/>
            <a:r>
              <a:rPr lang="en-US" sz="2800" dirty="0"/>
              <a:t>Talk to Human Resources (HR)</a:t>
            </a:r>
          </a:p>
          <a:p>
            <a:pPr lvl="1" fontAlgn="base"/>
            <a:r>
              <a:rPr lang="en-US" sz="2400" dirty="0"/>
              <a:t>Beware… HR’s job is to protect the company… not necessarily to help or protect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F725B-AD58-45D9-8712-5AB12261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@amaya30 | @</a:t>
            </a:r>
            <a:r>
              <a:rPr lang="en-US" dirty="0" err="1"/>
              <a:t>FutureAda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Diana Initiative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67BEC-F319-47D7-BE66-EBAE3C15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2919"/>
            <a:ext cx="4485012" cy="25190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86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B6C2B692-B8DF-4B9C-9C24-37BC2C74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F870A-7B6E-4166-81C1-676E3879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10171470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Equal Employment Opportunity Commission (EEOC)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6EB36C-3364-407B-869F-3092395C3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B4FCD7CF-9730-42FD-9C42-E33FE14DC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E83BB2-E9B3-43E3-8ABC-B1915C784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931" y="2548281"/>
            <a:ext cx="7153602" cy="36586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File complaints online: </a:t>
            </a:r>
            <a:r>
              <a:rPr lang="en-US" sz="2800" dirty="0">
                <a:hlinkClick r:id="rId7"/>
              </a:rPr>
              <a:t>https://www.eeoc.gov/</a:t>
            </a:r>
            <a:r>
              <a:rPr lang="en-US" sz="2800" dirty="0"/>
              <a:t> </a:t>
            </a:r>
          </a:p>
          <a:p>
            <a:pPr lvl="1"/>
            <a:r>
              <a:rPr lang="en-US" sz="2600" dirty="0"/>
              <a:t>File sooner rather than later</a:t>
            </a:r>
          </a:p>
          <a:p>
            <a:r>
              <a:rPr lang="en-US" sz="2800" dirty="0"/>
              <a:t>Time limit for “relevant” issues…</a:t>
            </a:r>
          </a:p>
          <a:p>
            <a:pPr lvl="1"/>
            <a:r>
              <a:rPr lang="en-US" sz="2600" dirty="0"/>
              <a:t>To Use Federal Law: 300 days</a:t>
            </a:r>
          </a:p>
          <a:p>
            <a:pPr lvl="1"/>
            <a:r>
              <a:rPr lang="en-US" sz="2600" dirty="0"/>
              <a:t>To Use State Law: 180 days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729C0-256A-421C-8203-A3C19974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10906628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i="0" kern="1200" dirty="0">
                <a:solidFill>
                  <a:schemeClr val="accent1"/>
                </a:solidFill>
              </a:rPr>
              <a:t>@amaya30 | @</a:t>
            </a:r>
            <a:r>
              <a:rPr lang="en-US" sz="1800" i="0" kern="1200" dirty="0" err="1">
                <a:solidFill>
                  <a:schemeClr val="accent1"/>
                </a:solidFill>
              </a:rPr>
              <a:t>FutureAda</a:t>
            </a:r>
            <a:r>
              <a:rPr lang="en-US" sz="1800" i="0" kern="1200" dirty="0">
                <a:solidFill>
                  <a:schemeClr val="accent1"/>
                </a:solidFill>
              </a:rPr>
              <a:t> | The Diana Initiative 2018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BF4397-2959-4742-B2B4-229F57717C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72" y="2514600"/>
            <a:ext cx="3413671" cy="34136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50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4350-5D47-4D36-A232-FB42D889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Legal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B67AA-289F-4BBB-9C38-3E99103A7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39862"/>
            <a:ext cx="9287853" cy="4808537"/>
          </a:xfrm>
        </p:spPr>
        <p:txBody>
          <a:bodyPr>
            <a:noAutofit/>
          </a:bodyPr>
          <a:lstStyle/>
          <a:p>
            <a:r>
              <a:rPr lang="en-US" sz="2800" dirty="0"/>
              <a:t>First… know your rights:</a:t>
            </a:r>
            <a:br>
              <a:rPr lang="en-US" sz="2800" dirty="0"/>
            </a:br>
            <a:r>
              <a:rPr lang="en-US" sz="2400" dirty="0">
                <a:hlinkClick r:id="rId3"/>
              </a:rPr>
              <a:t>http://www.legalvoice.org/sexual-harassment-at-work</a:t>
            </a:r>
            <a:r>
              <a:rPr lang="en-US" sz="2400" dirty="0"/>
              <a:t> </a:t>
            </a:r>
          </a:p>
          <a:p>
            <a:r>
              <a:rPr lang="en-US" sz="2800" dirty="0"/>
              <a:t>Bring your notes and evidence to the lawyer to review</a:t>
            </a:r>
          </a:p>
          <a:p>
            <a:r>
              <a:rPr lang="en-US" sz="2800" dirty="0"/>
              <a:t>Understand…</a:t>
            </a:r>
          </a:p>
          <a:p>
            <a:pPr lvl="1"/>
            <a:r>
              <a:rPr lang="en-US" sz="2400" dirty="0"/>
              <a:t>the cost before moving forward</a:t>
            </a:r>
          </a:p>
          <a:p>
            <a:pPr lvl="1"/>
            <a:r>
              <a:rPr lang="en-US" sz="2400" dirty="0"/>
              <a:t>the emotional rollercoaster that will happen</a:t>
            </a:r>
          </a:p>
          <a:p>
            <a:pPr lvl="1"/>
            <a:r>
              <a:rPr lang="en-US" sz="2400" dirty="0"/>
              <a:t>it can drag out over years of your life</a:t>
            </a:r>
          </a:p>
          <a:p>
            <a:pPr lvl="1"/>
            <a:r>
              <a:rPr lang="en-US" sz="2400" dirty="0"/>
              <a:t>your employer will be digging through all your private information to use against you</a:t>
            </a:r>
          </a:p>
          <a:p>
            <a:r>
              <a:rPr lang="en-US" sz="2600" dirty="0"/>
              <a:t>Learn about Ellen Pao’s story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71B78-0CBF-4C07-B2AA-9A48A6B5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@amaya30 | @</a:t>
            </a:r>
            <a:r>
              <a:rPr lang="en-US" dirty="0" err="1"/>
              <a:t>FutureAda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149306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2"/>
            <a:ext cx="9997440" cy="3345157"/>
          </a:xfrm>
        </p:spPr>
        <p:txBody>
          <a:bodyPr/>
          <a:lstStyle/>
          <a:p>
            <a:br>
              <a:rPr lang="en-US" sz="6600" dirty="0"/>
            </a:br>
            <a:r>
              <a:rPr lang="en-US" sz="6600" dirty="0"/>
              <a:t>CYA Sexual Harassment</a:t>
            </a:r>
            <a:endParaRPr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Rebecca Long </a:t>
            </a:r>
            <a:r>
              <a:rPr lang="en-US" cap="none" dirty="0"/>
              <a:t>@amaya30</a:t>
            </a:r>
            <a:endParaRPr lang="en-US" dirty="0"/>
          </a:p>
          <a:p>
            <a:r>
              <a:rPr lang="en-US" dirty="0"/>
              <a:t>The Diana Initiative 2018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2E88-4916-4D5A-A5E6-03A047EB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722" y="3813657"/>
            <a:ext cx="8825657" cy="1915647"/>
          </a:xfrm>
        </p:spPr>
        <p:txBody>
          <a:bodyPr/>
          <a:lstStyle/>
          <a:p>
            <a:r>
              <a:rPr lang="en-US" dirty="0"/>
              <a:t>Important Reminders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417B4-91DC-4EB3-A298-01EDBD21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@amaya30 | @</a:t>
            </a:r>
            <a:r>
              <a:rPr lang="en-US" dirty="0" err="1"/>
              <a:t>FutureAda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Diana Initiative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909A4-9246-486E-BF03-1853FB417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10" y="2133600"/>
            <a:ext cx="4762500" cy="2686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915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8DB85-E482-46E7-98A5-1AE82AB14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Self Care is Critical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BE56A7-2B14-4ABE-8DF3-40C07E64B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140D5101-D8FB-4102-A338-49651E971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8A84FA-4A1F-46E0-971C-20659866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6983085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i="0" kern="1200" dirty="0">
                <a:solidFill>
                  <a:schemeClr val="accent1"/>
                </a:solidFill>
              </a:rPr>
              <a:t>@amaya30 | @</a:t>
            </a:r>
            <a:r>
              <a:rPr lang="en-US" sz="1800" i="0" kern="1200" dirty="0" err="1">
                <a:solidFill>
                  <a:schemeClr val="accent1"/>
                </a:solidFill>
              </a:rPr>
              <a:t>FutureAda</a:t>
            </a:r>
            <a:r>
              <a:rPr lang="en-US" sz="1800" i="0" kern="1200" dirty="0">
                <a:solidFill>
                  <a:schemeClr val="accent1"/>
                </a:solidFill>
              </a:rPr>
              <a:t> </a:t>
            </a:r>
            <a:br>
              <a:rPr lang="en-US" sz="1800" i="0" kern="1200" dirty="0">
                <a:solidFill>
                  <a:schemeClr val="accent1"/>
                </a:solidFill>
              </a:rPr>
            </a:br>
            <a:r>
              <a:rPr lang="en-US" sz="1800" i="0" kern="1200" dirty="0">
                <a:solidFill>
                  <a:schemeClr val="accent1"/>
                </a:solidFill>
              </a:rPr>
              <a:t>The Diana Initiative 2018</a:t>
            </a: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73E26159-C029-4449-8912-A9B418CC3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Content Placeholder 5" descr="A picture containing wall, person, indoor, bathtub&#10;&#10;Description generated with very high confidence">
            <a:extLst>
              <a:ext uri="{FF2B5EF4-FFF2-40B4-BE49-F238E27FC236}">
                <a16:creationId xmlns:a16="http://schemas.microsoft.com/office/drawing/2014/main" id="{DD656405-D778-4555-AF0C-ACBD6926A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666711"/>
            <a:ext cx="6270662" cy="3524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68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119388EF-16AD-4007-9187-44574DDDE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9AE3B-A65E-4801-9823-D6CCE77A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/>
              <a:t>Self-Care Tips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9B0BB-6CF4-4169-A017-72E278687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814559DA-E155-4929-880D-F82FEEA74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 descr="A person holding a cat&#10;&#10;Description generated with very high confidence">
            <a:extLst>
              <a:ext uri="{FF2B5EF4-FFF2-40B4-BE49-F238E27FC236}">
                <a16:creationId xmlns:a16="http://schemas.microsoft.com/office/drawing/2014/main" id="{69C24EAF-D226-499F-A468-662516EE1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5" y="2675657"/>
            <a:ext cx="3765670" cy="2353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D130D-0798-42FE-8B07-6EDEE8850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2548281"/>
            <a:ext cx="6743095" cy="3658689"/>
          </a:xfrm>
        </p:spPr>
        <p:txBody>
          <a:bodyPr>
            <a:noAutofit/>
          </a:bodyPr>
          <a:lstStyle/>
          <a:p>
            <a:pPr fontAlgn="base"/>
            <a:r>
              <a:rPr lang="en-US" sz="2400" dirty="0"/>
              <a:t>This Stress is Real and Damaging</a:t>
            </a:r>
          </a:p>
          <a:p>
            <a:pPr fontAlgn="base"/>
            <a:r>
              <a:rPr lang="en-US" sz="2400" dirty="0"/>
              <a:t>Have an Emergency Self Care Plan</a:t>
            </a:r>
          </a:p>
          <a:p>
            <a:pPr fontAlgn="base"/>
            <a:r>
              <a:rPr lang="en-US" sz="2400" dirty="0"/>
              <a:t>Physical Self Care</a:t>
            </a:r>
          </a:p>
          <a:p>
            <a:pPr fontAlgn="base"/>
            <a:r>
              <a:rPr lang="en-US" sz="2400" dirty="0"/>
              <a:t>Creative Outlet</a:t>
            </a:r>
          </a:p>
          <a:p>
            <a:pPr fontAlgn="base"/>
            <a:r>
              <a:rPr lang="en-US" sz="2400" dirty="0"/>
              <a:t>Have a Support Community</a:t>
            </a:r>
          </a:p>
          <a:p>
            <a:pPr fontAlgn="base"/>
            <a:r>
              <a:rPr lang="en-US" sz="2400" dirty="0"/>
              <a:t>Practice Expressing Your Personal Boundaries</a:t>
            </a:r>
          </a:p>
          <a:p>
            <a:pPr fontAlgn="base"/>
            <a:r>
              <a:rPr lang="en-US" sz="2400" dirty="0"/>
              <a:t>It’s Okay to Walk Away</a:t>
            </a:r>
          </a:p>
          <a:p>
            <a:endParaRPr lang="en-US" sz="24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D9D4724-154D-4C15-8030-5610ECF1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10906780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i="0" kern="1200" dirty="0">
                <a:solidFill>
                  <a:schemeClr val="accent1"/>
                </a:solidFill>
              </a:rPr>
              <a:t>@amaya30 | @</a:t>
            </a:r>
            <a:r>
              <a:rPr lang="en-US" sz="1800" i="0" kern="1200" dirty="0" err="1">
                <a:solidFill>
                  <a:schemeClr val="accent1"/>
                </a:solidFill>
              </a:rPr>
              <a:t>FutureAda</a:t>
            </a:r>
            <a:r>
              <a:rPr lang="en-US" sz="1800" i="0" kern="12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| </a:t>
            </a:r>
            <a:r>
              <a:rPr lang="en-US" sz="1800" i="0" kern="1200" dirty="0">
                <a:solidFill>
                  <a:schemeClr val="accent1"/>
                </a:solidFill>
              </a:rPr>
              <a:t>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411169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4924-E0A8-42D2-8499-49E8C38A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an ally!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7B99D46-650A-4C90-8D78-0FA49DF8DE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1758"/>
            <a:ext cx="3862387" cy="1915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98942F-7F11-461A-80DB-9E3D49292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1" y="1600200"/>
            <a:ext cx="6669089" cy="4403089"/>
          </a:xfrm>
        </p:spPr>
        <p:txBody>
          <a:bodyPr>
            <a:noAutofit/>
          </a:bodyPr>
          <a:lstStyle/>
          <a:p>
            <a:pPr fontAlgn="base"/>
            <a:r>
              <a:rPr lang="en-US" sz="2800" dirty="0"/>
              <a:t>Listen &amp; believe survivors</a:t>
            </a:r>
          </a:p>
          <a:p>
            <a:pPr fontAlgn="base"/>
            <a:r>
              <a:rPr lang="en-US" sz="2800" dirty="0"/>
              <a:t>Again… </a:t>
            </a:r>
          </a:p>
          <a:p>
            <a:pPr lvl="1" fontAlgn="base"/>
            <a:r>
              <a:rPr lang="en-US" sz="2800" dirty="0"/>
              <a:t>BE BRAVE!</a:t>
            </a:r>
          </a:p>
          <a:p>
            <a:pPr fontAlgn="base"/>
            <a:r>
              <a:rPr lang="en-US" sz="2800" dirty="0"/>
              <a:t>Speak up! Call it like it is</a:t>
            </a:r>
          </a:p>
          <a:p>
            <a:pPr fontAlgn="base"/>
            <a:r>
              <a:rPr lang="en-US" sz="2800" dirty="0"/>
              <a:t>Check out this Guide for Allies: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https://www.betterbrave.org/allies/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BF5AB-1BB3-4D9F-94F3-F7594A81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1549-9329-46CC-807E-0BC20820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633133"/>
            <a:ext cx="8825657" cy="795867"/>
          </a:xfrm>
        </p:spPr>
        <p:txBody>
          <a:bodyPr/>
          <a:lstStyle/>
          <a:p>
            <a:r>
              <a:rPr lang="en-US" dirty="0"/>
              <a:t>Wrap Up…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59702-DF42-4C09-B402-9391A082B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45A502-4F96-4FF5-B58A-A513FA138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6" y="3581400"/>
            <a:ext cx="3857625" cy="2143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357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BA50F5AD-40CE-4967-8766-018A5E865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67" y="643467"/>
            <a:ext cx="7958665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4179D2-7070-4B92-9053-A887D524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7" y="6415259"/>
            <a:ext cx="11071521" cy="290342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@amaya30 | @</a:t>
            </a:r>
            <a:r>
              <a:rPr lang="en-US" sz="1800" dirty="0" err="1">
                <a:solidFill>
                  <a:srgbClr val="FFFFFF"/>
                </a:solidFill>
              </a:rPr>
              <a:t>FutureAda</a:t>
            </a:r>
            <a:r>
              <a:rPr lang="en-US" sz="1800" dirty="0">
                <a:solidFill>
                  <a:srgbClr val="FFFFFF"/>
                </a:solidFill>
              </a:rPr>
              <a:t> | 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2186202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32454A55-8D0E-4288-BA8C-0F28467A2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767C-7DDF-4D88-B2B8-427AF5F8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More Resources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BF945A-4452-4881-AF25-582DE1943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7BF02DAB-EEF0-487F-A106-B70843EA6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C7EFE-5A38-41F9-BCF0-3DFD3DFB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0" y="2238687"/>
            <a:ext cx="7350482" cy="396828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Books:</a:t>
            </a:r>
            <a:endParaRPr lang="en-US" sz="2400" dirty="0">
              <a:hlinkClick r:id="rId7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7"/>
              </a:rPr>
              <a:t>“The Sexual Harassment Handbook” by Linda Gordon Howard</a:t>
            </a:r>
            <a:endParaRPr lang="en-US" sz="2000" dirty="0">
              <a:hlinkClick r:id="rId8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hlinkClick r:id="rId8"/>
              </a:rPr>
              <a:t>“Sexual Harassment of Working Women: A Case of Sex Discrimination” by Catharine A MacKinnon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Better Allies</a:t>
            </a:r>
            <a:br>
              <a:rPr lang="en-US" sz="2400" dirty="0"/>
            </a:br>
            <a:r>
              <a:rPr lang="en-US" sz="2400" dirty="0">
                <a:hlinkClick r:id="rId9"/>
              </a:rPr>
              <a:t>https://maleallies.com/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err="1"/>
              <a:t>LeanIn</a:t>
            </a:r>
            <a:br>
              <a:rPr lang="en-US" sz="2400" dirty="0"/>
            </a:br>
            <a:r>
              <a:rPr lang="en-US" sz="2400" dirty="0">
                <a:hlinkClick r:id="rId10"/>
              </a:rPr>
              <a:t>https://leanin.org/sexual-harassment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RAINN (Rape, Abuse &amp; Incest National Network)</a:t>
            </a:r>
            <a:br>
              <a:rPr lang="en-US" sz="2400" dirty="0"/>
            </a:br>
            <a:r>
              <a:rPr lang="en-US" sz="2400" dirty="0">
                <a:hlinkClick r:id="rId11"/>
              </a:rPr>
              <a:t>https://www.rainn.org/ThatsHarassment</a:t>
            </a:r>
            <a:r>
              <a:rPr lang="en-US" sz="2400" dirty="0"/>
              <a:t> 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65876-2656-4582-8404-1F38919D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10622159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i="0" kern="1200" dirty="0">
                <a:solidFill>
                  <a:schemeClr val="accent1"/>
                </a:solidFill>
              </a:rPr>
              <a:t>@amaya30 | @</a:t>
            </a:r>
            <a:r>
              <a:rPr lang="en-US" sz="1800" i="0" kern="1200" dirty="0" err="1">
                <a:solidFill>
                  <a:schemeClr val="accent1"/>
                </a:solidFill>
              </a:rPr>
              <a:t>FutureAda</a:t>
            </a:r>
            <a:r>
              <a:rPr lang="en-US" sz="1800" i="0" kern="1200" dirty="0">
                <a:solidFill>
                  <a:schemeClr val="accent1"/>
                </a:solidFill>
              </a:rPr>
              <a:t> | The Diana Initiative 2018</a:t>
            </a:r>
          </a:p>
        </p:txBody>
      </p:sp>
      <p:pic>
        <p:nvPicPr>
          <p:cNvPr id="7" name="Content Placeholder 6" descr="A cat sitting on the keyboard of a computer&#10;&#10;Description generated with very high confidence">
            <a:extLst>
              <a:ext uri="{FF2B5EF4-FFF2-40B4-BE49-F238E27FC236}">
                <a16:creationId xmlns:a16="http://schemas.microsoft.com/office/drawing/2014/main" id="{B791668D-9738-4895-92E9-E6D07FF327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72" y="2548281"/>
            <a:ext cx="3031502" cy="2273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92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A4BF-36BE-4C1C-8DF1-2F792905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696DC-454B-4450-BBF9-5F89D2699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060575"/>
            <a:ext cx="5029200" cy="4195763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Rebecca Long</a:t>
            </a:r>
          </a:p>
          <a:p>
            <a:pPr lvl="1"/>
            <a:r>
              <a:rPr lang="en-US" sz="2400" dirty="0"/>
              <a:t>Web: </a:t>
            </a:r>
            <a:r>
              <a:rPr lang="en-US" sz="2400" dirty="0">
                <a:hlinkClick r:id="rId2"/>
              </a:rPr>
              <a:t>http://rebeccalong.tech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Email: </a:t>
            </a:r>
            <a:r>
              <a:rPr lang="en-US" sz="2400" dirty="0">
                <a:hlinkClick r:id="rId3"/>
              </a:rPr>
              <a:t>rebecca@futureada.org</a:t>
            </a:r>
            <a:endParaRPr lang="en-US" sz="2400" dirty="0"/>
          </a:p>
          <a:p>
            <a:pPr lvl="1"/>
            <a:r>
              <a:rPr lang="en-US" sz="2400" dirty="0"/>
              <a:t>Social: @amaya30</a:t>
            </a:r>
          </a:p>
          <a:p>
            <a:r>
              <a:rPr lang="en-US" sz="2800" dirty="0"/>
              <a:t>Future Ada</a:t>
            </a:r>
          </a:p>
          <a:p>
            <a:pPr lvl="1"/>
            <a:r>
              <a:rPr lang="en-US" sz="2400" dirty="0"/>
              <a:t>Web: </a:t>
            </a:r>
            <a:r>
              <a:rPr lang="en-US" sz="2400" dirty="0">
                <a:hlinkClick r:id="rId4"/>
              </a:rPr>
              <a:t>http://futureada.org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Email: </a:t>
            </a:r>
            <a:r>
              <a:rPr lang="en-US" sz="2400" dirty="0">
                <a:hlinkClick r:id="rId5"/>
              </a:rPr>
              <a:t>hello@futureada.org</a:t>
            </a:r>
            <a:endParaRPr lang="en-US" sz="2400" dirty="0"/>
          </a:p>
          <a:p>
            <a:pPr lvl="1"/>
            <a:r>
              <a:rPr lang="en-US" sz="2400" dirty="0"/>
              <a:t>Social: @</a:t>
            </a:r>
            <a:r>
              <a:rPr lang="en-US" sz="2400" dirty="0" err="1"/>
              <a:t>futureada</a:t>
            </a:r>
            <a:endParaRPr lang="en-US" sz="2400" dirty="0"/>
          </a:p>
          <a:p>
            <a:endParaRPr lang="en-US" sz="2800" dirty="0"/>
          </a:p>
        </p:txBody>
      </p:sp>
      <p:pic>
        <p:nvPicPr>
          <p:cNvPr id="7" name="Content Placeholder 6" descr="A cat lying on a bed&#10;&#10;Description generated with high confidence">
            <a:extLst>
              <a:ext uri="{FF2B5EF4-FFF2-40B4-BE49-F238E27FC236}">
                <a16:creationId xmlns:a16="http://schemas.microsoft.com/office/drawing/2014/main" id="{5DD846A8-9519-492B-ACE3-6A1A6F97DC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69" y="2727325"/>
            <a:ext cx="381000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4C41C-0475-4EBC-94F6-CA83F677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@amaya30 | @FutureAda 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603C1FDD-3EB9-4E32-AAFF-F0872E904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0C4B3D9-75AB-4AAB-B53A-4232B752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1D73A963-D417-4FD9-851E-5E323F67D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2E40AAF-9C56-4002-B55E-6A255814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F4F217F-0736-44C0-9047-DD52FCA2F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DCB6E42-3037-40F7-A351-6B952A87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74785" y="626160"/>
            <a:ext cx="3515198" cy="13319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dirty="0"/>
              <a:t>Hello! My name is _______.</a:t>
            </a:r>
          </a:p>
        </p:txBody>
      </p:sp>
      <p:sp>
        <p:nvSpPr>
          <p:cNvPr id="66" name="Freeform 23">
            <a:extLst>
              <a:ext uri="{FF2B5EF4-FFF2-40B4-BE49-F238E27FC236}">
                <a16:creationId xmlns:a16="http://schemas.microsoft.com/office/drawing/2014/main" id="{05C8E374-5349-4CB3-B29D-3A20E644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24EDB3-FA8A-469C-B4D5-8DE2FDFE9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B98DFB5F-9B0A-4F29-BB07-8B0B99036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A97952-02B8-4CA9-B154-ECA8CD5A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674785" y="2286000"/>
            <a:ext cx="3574083" cy="381000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Rebecca Long</a:t>
            </a:r>
          </a:p>
          <a:p>
            <a:pPr lvl="1"/>
            <a:r>
              <a:rPr lang="en-US" sz="2400" dirty="0"/>
              <a:t>@amaya30</a:t>
            </a:r>
          </a:p>
          <a:p>
            <a:r>
              <a:rPr lang="en-US" sz="2600" dirty="0"/>
              <a:t>Spokane, WA</a:t>
            </a:r>
          </a:p>
          <a:p>
            <a:r>
              <a:rPr lang="en-US" sz="2400" dirty="0"/>
              <a:t>Lead DevOps Engineer at </a:t>
            </a:r>
            <a:r>
              <a:rPr lang="en-US" sz="2400" dirty="0" err="1">
                <a:hlinkClick r:id="rId7"/>
              </a:rPr>
              <a:t>RiskLens</a:t>
            </a:r>
            <a:endParaRPr lang="en-US" sz="2400" dirty="0"/>
          </a:p>
          <a:p>
            <a:r>
              <a:rPr lang="en-US" sz="2400" dirty="0"/>
              <a:t>Founder of </a:t>
            </a:r>
            <a:r>
              <a:rPr lang="en-US" sz="2400" dirty="0">
                <a:hlinkClick r:id="rId8"/>
              </a:rPr>
              <a:t>Future Ada</a:t>
            </a:r>
            <a:endParaRPr lang="en-US" sz="2400" dirty="0"/>
          </a:p>
          <a:p>
            <a:pPr lvl="1"/>
            <a:r>
              <a:rPr lang="en-US" sz="2400" dirty="0"/>
              <a:t>@</a:t>
            </a:r>
            <a:r>
              <a:rPr lang="en-US" sz="2400" dirty="0" err="1"/>
              <a:t>FutureAda</a:t>
            </a:r>
            <a:endParaRPr lang="en-US" sz="2400" dirty="0"/>
          </a:p>
        </p:txBody>
      </p: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935B18FA-F443-4E17-A1DF-7EEC6C45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787" y="6400800"/>
            <a:ext cx="10894326" cy="30480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US" sz="1800" i="0" kern="1200" dirty="0"/>
              <a:t>@amaya30 | @</a:t>
            </a:r>
            <a:r>
              <a:rPr lang="en-US" sz="1800" i="0" kern="1200" dirty="0" err="1"/>
              <a:t>FutureAda</a:t>
            </a:r>
            <a:br>
              <a:rPr lang="en-US" sz="1800" i="0" kern="1200" dirty="0"/>
            </a:br>
            <a:r>
              <a:rPr lang="en-US" sz="1800" i="0" kern="1200" dirty="0"/>
              <a:t>The Diana Initiative 2018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882A1-E250-4567-A450-AF91206212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52" y="2146672"/>
            <a:ext cx="3148022" cy="3174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BA3C5C0-2B31-4EBD-8C16-7ED19DA641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091" y="2159788"/>
            <a:ext cx="3148022" cy="3148022"/>
          </a:xfrm>
          <a:prstGeom prst="rect">
            <a:avLst/>
          </a:prstGeom>
          <a:effectLst/>
        </p:spPr>
      </p:pic>
      <p:sp>
        <p:nvSpPr>
          <p:cNvPr id="49" name="Footer Placeholder 2">
            <a:extLst>
              <a:ext uri="{FF2B5EF4-FFF2-40B4-BE49-F238E27FC236}">
                <a16:creationId xmlns:a16="http://schemas.microsoft.com/office/drawing/2014/main" id="{66CACDE9-9D29-42C1-A6D4-E30DC4DD8E12}"/>
              </a:ext>
            </a:extLst>
          </p:cNvPr>
          <p:cNvSpPr txBox="1">
            <a:spLocks/>
          </p:cNvSpPr>
          <p:nvPr/>
        </p:nvSpPr>
        <p:spPr>
          <a:xfrm rot="5400000">
            <a:off x="8357148" y="3588965"/>
            <a:ext cx="4800600" cy="5182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b="1" kern="1200" spc="300">
                <a:solidFill>
                  <a:schemeClr val="tx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0438C-B490-47C5-8022-8ADD3E67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Training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8A6F28-5184-4C5F-8F69-7E132057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7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@amaya30 | @FutureAda The Diana Initiative 2018</a:t>
            </a:r>
          </a:p>
        </p:txBody>
      </p:sp>
      <p:pic>
        <p:nvPicPr>
          <p:cNvPr id="7" name="Content Placeholder 6" descr="A cat wearing a collared shirt&#10;&#10;Description generated with high confidence">
            <a:extLst>
              <a:ext uri="{FF2B5EF4-FFF2-40B4-BE49-F238E27FC236}">
                <a16:creationId xmlns:a16="http://schemas.microsoft.com/office/drawing/2014/main" id="{041376A2-2E92-47FF-8D2C-183F13901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"/>
          <a:stretch/>
        </p:blipFill>
        <p:spPr>
          <a:xfrm>
            <a:off x="648930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BACF3-FF13-489F-B5DD-535438B059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0752" y="2052214"/>
            <a:ext cx="4338409" cy="419618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400" dirty="0"/>
              <a:t>My experience</a:t>
            </a:r>
          </a:p>
          <a:p>
            <a:r>
              <a:rPr lang="en-US" sz="2400" dirty="0"/>
              <a:t>Define key terms</a:t>
            </a:r>
          </a:p>
          <a:p>
            <a:r>
              <a:rPr lang="en-US" sz="2400" dirty="0"/>
              <a:t>What do to before anything happens</a:t>
            </a:r>
          </a:p>
          <a:p>
            <a:r>
              <a:rPr lang="en-US" sz="2400" dirty="0"/>
              <a:t>What happens if/when something does happen</a:t>
            </a:r>
          </a:p>
          <a:p>
            <a:r>
              <a:rPr lang="en-US" sz="2400" dirty="0"/>
              <a:t>What to do if escalation is needed</a:t>
            </a:r>
          </a:p>
          <a:p>
            <a:r>
              <a:rPr lang="en-US" sz="2400" dirty="0"/>
              <a:t>Important things to remember</a:t>
            </a:r>
          </a:p>
          <a:p>
            <a:r>
              <a:rPr lang="en-US" sz="2400" dirty="0"/>
              <a:t>How to be an ally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459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computer keyboard&#10;&#10;Description generated with very high confidence">
            <a:extLst>
              <a:ext uri="{FF2B5EF4-FFF2-40B4-BE49-F238E27FC236}">
                <a16:creationId xmlns:a16="http://schemas.microsoft.com/office/drawing/2014/main" id="{64730061-79A3-4C8F-BCF3-5EF925354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" b="152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2B1435E-BAB8-43AB-AF6A-C15D437DC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ooter Placeholder 3">
            <a:extLst>
              <a:ext uri="{FF2B5EF4-FFF2-40B4-BE49-F238E27FC236}">
                <a16:creationId xmlns:a16="http://schemas.microsoft.com/office/drawing/2014/main" id="{0FE32A08-22D7-46B5-A516-81272A5B7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35541" y="3550071"/>
            <a:ext cx="4800600" cy="59605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0" kern="1200" dirty="0">
                <a:solidFill>
                  <a:schemeClr val="bg1"/>
                </a:solidFill>
              </a:rPr>
              <a:t>@amaya30 | @</a:t>
            </a:r>
            <a:r>
              <a:rPr lang="en-US" i="0" kern="1200" dirty="0" err="1">
                <a:solidFill>
                  <a:schemeClr val="bg1"/>
                </a:solidFill>
              </a:rPr>
              <a:t>FutureAda</a:t>
            </a:r>
            <a:r>
              <a:rPr lang="en-US" i="0" kern="1200" dirty="0">
                <a:solidFill>
                  <a:schemeClr val="bg1"/>
                </a:solidFill>
              </a:rPr>
              <a:t> </a:t>
            </a:r>
            <a:br>
              <a:rPr lang="en-US" i="0" kern="1200" dirty="0">
                <a:solidFill>
                  <a:schemeClr val="bg1"/>
                </a:solidFill>
              </a:rPr>
            </a:br>
            <a:r>
              <a:rPr lang="en-US" i="0" kern="1200" dirty="0">
                <a:solidFill>
                  <a:schemeClr val="bg1"/>
                </a:solidFill>
              </a:rPr>
              <a:t>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98841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9F3D8C8-B817-47C2-A33A-347599BBD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24" y="643467"/>
            <a:ext cx="9507952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716CA0-2A62-464D-B2FA-DC75757B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467" y="6415259"/>
            <a:ext cx="11071521" cy="290342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@amaya30 | @</a:t>
            </a:r>
            <a:r>
              <a:rPr lang="en-US" sz="1800" dirty="0" err="1">
                <a:solidFill>
                  <a:srgbClr val="FFFFFF"/>
                </a:solidFill>
              </a:rPr>
              <a:t>FutureAda</a:t>
            </a:r>
            <a:r>
              <a:rPr lang="en-US" sz="1800" dirty="0">
                <a:solidFill>
                  <a:srgbClr val="FFFFFF"/>
                </a:solidFill>
              </a:rPr>
              <a:t> | 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1809831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at sitting on a table&#10;&#10;Description generated with high confidence">
            <a:extLst>
              <a:ext uri="{FF2B5EF4-FFF2-40B4-BE49-F238E27FC236}">
                <a16:creationId xmlns:a16="http://schemas.microsoft.com/office/drawing/2014/main" id="{AA5F4E29-B1E7-4A7A-9E54-0EB9135D6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DC6066-114E-43B6-B300-D8532B17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Definition Time!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A98B8-55E7-4230-8C73-CE30A6860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335540" y="3550070"/>
            <a:ext cx="4800600" cy="59605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i="0" kern="1200" dirty="0">
                <a:solidFill>
                  <a:schemeClr val="tx1">
                    <a:tint val="75000"/>
                  </a:schemeClr>
                </a:solidFill>
              </a:rPr>
              <a:t>@amaya30 | @</a:t>
            </a:r>
            <a:r>
              <a:rPr lang="en-US" i="0" kern="1200" dirty="0" err="1">
                <a:solidFill>
                  <a:schemeClr val="tx1">
                    <a:tint val="75000"/>
                  </a:schemeClr>
                </a:solidFill>
              </a:rPr>
              <a:t>FutureAda</a:t>
            </a:r>
            <a:r>
              <a:rPr lang="en-US" i="0" kern="1200" dirty="0">
                <a:solidFill>
                  <a:schemeClr val="tx1">
                    <a:tint val="75000"/>
                  </a:schemeClr>
                </a:solidFill>
              </a:rPr>
              <a:t> </a:t>
            </a:r>
            <a:br>
              <a:rPr lang="en-US" i="0" kern="1200" dirty="0">
                <a:solidFill>
                  <a:schemeClr val="tx1">
                    <a:tint val="75000"/>
                  </a:schemeClr>
                </a:solidFill>
              </a:rPr>
            </a:br>
            <a:r>
              <a:rPr lang="en-US" i="0" kern="1200" dirty="0">
                <a:solidFill>
                  <a:schemeClr val="tx1">
                    <a:tint val="75000"/>
                  </a:schemeClr>
                </a:solidFill>
              </a:rPr>
              <a:t>The Diana Initiative 2018</a:t>
            </a:r>
          </a:p>
        </p:txBody>
      </p:sp>
    </p:spTree>
    <p:extLst>
      <p:ext uri="{BB962C8B-B14F-4D97-AF65-F5344CB8AC3E}">
        <p14:creationId xmlns:p14="http://schemas.microsoft.com/office/powerpoint/2010/main" val="661208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1288C528-6850-4309-8D5E-276D46744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E8296-49F7-4C6D-85B3-1CA6801C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915" y="6355080"/>
            <a:ext cx="3859795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700" b="0" i="0" kern="120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@amaya30 | @FutureAda The Diana Initiative 2018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3C4BF2-CE85-4725-91F5-903A0C25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F7E85553-125B-468C-B123-44320748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Placeholder 6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330F2591-C6A5-4CEA-8094-DBEE9748C5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" b="3622"/>
          <a:stretch>
            <a:fillRect/>
          </a:stretch>
        </p:blipFill>
        <p:spPr>
          <a:xfrm>
            <a:off x="6096000" y="647698"/>
            <a:ext cx="3898067" cy="556260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1DE0CAB-0099-47AE-8A9D-F0C80866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3DE1B44-B599-4130-B6E8-C3C9485A83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9288" y="628650"/>
            <a:ext cx="4165600" cy="1962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2400" i="1" cap="small" dirty="0">
                <a:solidFill>
                  <a:schemeClr val="accent1"/>
                </a:solidFill>
              </a:rPr>
              <a:t>The Sexual Harassment Handbook</a:t>
            </a:r>
            <a:br>
              <a:rPr lang="en-US" sz="2400" i="1" cap="small" dirty="0">
                <a:solidFill>
                  <a:schemeClr val="accent1"/>
                </a:solidFill>
              </a:rPr>
            </a:br>
            <a:br>
              <a:rPr lang="en-US" sz="2400" u="sng" cap="small" dirty="0">
                <a:solidFill>
                  <a:schemeClr val="accent1"/>
                </a:solidFill>
              </a:rPr>
            </a:br>
            <a:r>
              <a:rPr lang="en-US" sz="2400" i="1" cap="small" dirty="0">
                <a:solidFill>
                  <a:schemeClr val="accent1"/>
                </a:solidFill>
              </a:rPr>
              <a:t>Linda Gordon Howard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253FF5D-6B88-4586-8AF6-C67FF2B58569}"/>
              </a:ext>
            </a:extLst>
          </p:cNvPr>
          <p:cNvSpPr txBox="1">
            <a:spLocks/>
          </p:cNvSpPr>
          <p:nvPr/>
        </p:nvSpPr>
        <p:spPr>
          <a:xfrm rot="5400000">
            <a:off x="8370465" y="3592933"/>
            <a:ext cx="4808537" cy="5182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600" b="1" kern="1200" spc="300">
                <a:solidFill>
                  <a:schemeClr val="tx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@amaya30 | @FutureAda </a:t>
            </a:r>
            <a:br>
              <a:rPr lang="en-US"/>
            </a:br>
            <a:r>
              <a:rPr lang="en-US"/>
              <a:t>The Diana Initiative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B31166"/>
      </a:hlink>
      <a:folHlink>
        <a:srgbClr val="E8ACCD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4873beb7-5857-4685-be1f-d57550cc96cc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9014</TotalTime>
  <Words>899</Words>
  <Application>Microsoft Office PowerPoint</Application>
  <PresentationFormat>Widescreen</PresentationFormat>
  <Paragraphs>161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Candara</vt:lpstr>
      <vt:lpstr>Century Gothic</vt:lpstr>
      <vt:lpstr>Courier New</vt:lpstr>
      <vt:lpstr>Trebuchet MS</vt:lpstr>
      <vt:lpstr>Wingdings 3</vt:lpstr>
      <vt:lpstr>Ion</vt:lpstr>
      <vt:lpstr>Office Theme</vt:lpstr>
      <vt:lpstr>Slice</vt:lpstr>
      <vt:lpstr>SEXUAL HARASSMENT TRAINING</vt:lpstr>
      <vt:lpstr>PowerPoint Presentation</vt:lpstr>
      <vt:lpstr> CYA Sexual Harassment</vt:lpstr>
      <vt:lpstr>Hello! My name is _______.</vt:lpstr>
      <vt:lpstr>Training Overview</vt:lpstr>
      <vt:lpstr>PowerPoint Presentation</vt:lpstr>
      <vt:lpstr>PowerPoint Presentation</vt:lpstr>
      <vt:lpstr>Definition Time!</vt:lpstr>
      <vt:lpstr>The Sexual Harassment Handbook  Linda Gordon Howard</vt:lpstr>
      <vt:lpstr>Laws prohibiting sexual harassment define sexual harassment as “unwanted” sexual behavior that affects an employee’s experience of the workplace in certain defined ways.</vt:lpstr>
      <vt:lpstr>PowerPoint Presentation</vt:lpstr>
      <vt:lpstr>Gender Discrimination</vt:lpstr>
      <vt:lpstr>Gender Stereotyping</vt:lpstr>
      <vt:lpstr>Who is impacted?</vt:lpstr>
      <vt:lpstr>Remember!</vt:lpstr>
      <vt:lpstr>CYA Before Anything Happens</vt:lpstr>
      <vt:lpstr>Educate Yourself</vt:lpstr>
      <vt:lpstr>Daring to set boundaries is about having the courage to love ourselves, even when we risk disappointing others.</vt:lpstr>
      <vt:lpstr>PowerPoint Presentation</vt:lpstr>
      <vt:lpstr>Oh no!  Something happened.   Now what?</vt:lpstr>
      <vt:lpstr>PowerPoint Presentation</vt:lpstr>
      <vt:lpstr>PowerPoint Presentation</vt:lpstr>
      <vt:lpstr>Innocent Mistake?</vt:lpstr>
      <vt:lpstr>PowerPoint Presentation</vt:lpstr>
      <vt:lpstr>Some People are Actually Just A-Holes</vt:lpstr>
      <vt:lpstr>Escalation time…</vt:lpstr>
      <vt:lpstr>Internal Escalation Options</vt:lpstr>
      <vt:lpstr>Equal Employment Opportunity Commission (EEOC)</vt:lpstr>
      <vt:lpstr>Legal Options</vt:lpstr>
      <vt:lpstr>Important Reminders</vt:lpstr>
      <vt:lpstr>Self Care is Critical</vt:lpstr>
      <vt:lpstr>Self-Care Tips</vt:lpstr>
      <vt:lpstr>Be an ally!</vt:lpstr>
      <vt:lpstr>Wrap Up…</vt:lpstr>
      <vt:lpstr>PowerPoint Presentation</vt:lpstr>
      <vt:lpstr>More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CYA Sexual Harassment</dc:title>
  <dc:creator>Rebecca M Long</dc:creator>
  <cp:lastModifiedBy>Rebecca M Long</cp:lastModifiedBy>
  <cp:revision>74</cp:revision>
  <dcterms:created xsi:type="dcterms:W3CDTF">2018-08-02T05:56:38Z</dcterms:created>
  <dcterms:modified xsi:type="dcterms:W3CDTF">2018-08-10T22:09:05Z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